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265" autoAdjust="0"/>
  </p:normalViewPr>
  <p:slideViewPr>
    <p:cSldViewPr>
      <p:cViewPr>
        <p:scale>
          <a:sx n="61" d="100"/>
          <a:sy n="61" d="100"/>
        </p:scale>
        <p:origin x="-2076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c.%20Flor\Desktop\TRANSPARENCIA%20ARCHIVOS\transparencia\2016\base%20de%20datos\DETENIDOS%20RUTH%20TRANS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c.%20Flor\Desktop\TRANSPARENCIA%20ARCHIVOS\transparencia\2016\base%20de%20datos\GRAFICAS%20TTO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c.%20Flor\Desktop\TRANSPARENCIA%20ARCHIVOS\transparencia\2016\base%20de%20datos\GRAFICAS%20TTO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c.%20Flor\Desktop\TRANSPARENCIA%20ARCHIVOS\transparencia\2016\base%20de%20datos\GRAFICAS%20TTO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c.%20Flor\Desktop\TRANSPARENCIA%20ARCHIVOS\transparencia\2016\base%20de%20datos\GRAFICAS%20TTO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39876548864941E-2"/>
          <c:y val="4.2076500921797669E-2"/>
          <c:w val="0.91682188576323032"/>
          <c:h val="0.60417156730899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'2016'!$C$51:$C$52</c:f>
              <c:strCache>
                <c:ptCount val="2"/>
                <c:pt idx="0">
                  <c:v>FEMENINO</c:v>
                </c:pt>
                <c:pt idx="1">
                  <c:v>FALTAS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'2016'!$B$53:$B$54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'2016'!$C$53:$C$54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'2016'!$D$51:$D$52</c:f>
              <c:strCache>
                <c:ptCount val="2"/>
                <c:pt idx="0">
                  <c:v>FEMENINO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'2016'!$B$53:$B$54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'2016'!$D$53:$D$54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'2016'!$E$51:$E$52</c:f>
              <c:strCache>
                <c:ptCount val="2"/>
                <c:pt idx="0">
                  <c:v>MASCULINO</c:v>
                </c:pt>
                <c:pt idx="1">
                  <c:v>FALTAS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'2016'!$B$53:$B$54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'2016'!$E$53:$E$54</c:f>
              <c:numCache>
                <c:formatCode>General</c:formatCode>
                <c:ptCount val="2"/>
                <c:pt idx="0">
                  <c:v>677</c:v>
                </c:pt>
                <c:pt idx="1">
                  <c:v>190</c:v>
                </c:pt>
              </c:numCache>
            </c:numRef>
          </c:val>
        </c:ser>
        <c:ser>
          <c:idx val="3"/>
          <c:order val="3"/>
          <c:tx>
            <c:strRef>
              <c:f>'2016'!$F$51:$F$52</c:f>
              <c:strCache>
                <c:ptCount val="2"/>
                <c:pt idx="0">
                  <c:v>MASCULINO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'2016'!$B$53:$B$54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'2016'!$F$53:$F$54</c:f>
              <c:numCache>
                <c:formatCode>General</c:formatCode>
                <c:ptCount val="2"/>
                <c:pt idx="0">
                  <c:v>29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97120"/>
        <c:axId val="28998656"/>
      </c:barChart>
      <c:catAx>
        <c:axId val="2899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98656"/>
        <c:crosses val="autoZero"/>
        <c:auto val="1"/>
        <c:lblAlgn val="ctr"/>
        <c:lblOffset val="100"/>
        <c:noMultiLvlLbl val="0"/>
      </c:catAx>
      <c:valAx>
        <c:axId val="28998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99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4150039371326E-2"/>
          <c:y val="0.70974804398485269"/>
          <c:w val="0.84504916082053994"/>
          <c:h val="0.276678444271828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TIPO</a:t>
            </a:r>
            <a:r>
              <a:rPr lang="en-US" baseline="0" dirty="0"/>
              <a:t> D</a:t>
            </a:r>
            <a:r>
              <a:rPr lang="en-US" dirty="0"/>
              <a:t>E ACCIDENTES </a:t>
            </a:r>
            <a:r>
              <a:rPr lang="en-US" dirty="0" smtClean="0"/>
              <a:t>AGOSTO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ACC'!$B$163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ACC'!$A$164:$A$174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CAIDA DE PERSONA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MÓVIL DE VEHÍCULO</c:v>
                </c:pt>
              </c:strCache>
            </c:strRef>
          </c:cat>
          <c:val>
            <c:numRef>
              <c:f>'TIPOS DE ACC'!$B$164:$B$174</c:f>
              <c:numCache>
                <c:formatCode>General</c:formatCode>
                <c:ptCount val="11"/>
                <c:pt idx="0">
                  <c:v>27</c:v>
                </c:pt>
                <c:pt idx="1">
                  <c:v>11</c:v>
                </c:pt>
                <c:pt idx="2">
                  <c:v>20</c:v>
                </c:pt>
                <c:pt idx="3">
                  <c:v>1</c:v>
                </c:pt>
                <c:pt idx="4">
                  <c:v>6</c:v>
                </c:pt>
                <c:pt idx="5">
                  <c:v>36</c:v>
                </c:pt>
                <c:pt idx="6">
                  <c:v>15</c:v>
                </c:pt>
                <c:pt idx="7">
                  <c:v>17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89056"/>
        <c:axId val="24591744"/>
      </c:barChart>
      <c:catAx>
        <c:axId val="2458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591744"/>
        <c:crosses val="autoZero"/>
        <c:auto val="1"/>
        <c:lblAlgn val="ctr"/>
        <c:lblOffset val="100"/>
        <c:noMultiLvlLbl val="0"/>
      </c:catAx>
      <c:valAx>
        <c:axId val="24591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589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67609171312438E-2"/>
          <c:y val="0.31580246913580401"/>
          <c:w val="0.96705089987365189"/>
          <c:h val="0.351872460386897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SEM'!$J$4:$J$10</c:f>
              <c:numCache>
                <c:formatCode>General</c:formatCode>
                <c:ptCount val="7"/>
                <c:pt idx="0">
                  <c:v>17</c:v>
                </c:pt>
                <c:pt idx="1">
                  <c:v>12</c:v>
                </c:pt>
                <c:pt idx="2">
                  <c:v>20</c:v>
                </c:pt>
                <c:pt idx="3">
                  <c:v>17</c:v>
                </c:pt>
                <c:pt idx="4">
                  <c:v>14</c:v>
                </c:pt>
                <c:pt idx="5">
                  <c:v>38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29248"/>
        <c:axId val="24630784"/>
      </c:barChart>
      <c:catAx>
        <c:axId val="246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4630784"/>
        <c:crosses val="autoZero"/>
        <c:auto val="1"/>
        <c:lblAlgn val="ctr"/>
        <c:lblOffset val="100"/>
        <c:noMultiLvlLbl val="0"/>
      </c:catAx>
      <c:valAx>
        <c:axId val="24630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62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ACC'!$A$164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ACC'!$B$164:$E$164</c:f>
              <c:numCache>
                <c:formatCode>General</c:formatCode>
                <c:ptCount val="4"/>
                <c:pt idx="0">
                  <c:v>27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ACC'!$A$165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ACC'!$B$165:$E$165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ACC'!$A$166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ACC'!$B$166:$E$166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ACC'!$A$167</c:f>
              <c:strCache>
                <c:ptCount val="1"/>
                <c:pt idx="0">
                  <c:v>CAIDA DE PERSONA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ACC'!$B$167:$E$167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ACC'!$A$168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ACC'!$B$168:$E$168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ACC'!$A$169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ACC'!$B$169:$E$169</c:f>
              <c:numCache>
                <c:formatCode>General</c:formatCode>
                <c:ptCount val="4"/>
                <c:pt idx="0">
                  <c:v>36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ACC'!$A$170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ACC'!$B$170:$E$170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ACC'!$A$171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ACC'!$B$171:$E$171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ACC'!$A$172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ACC'!$B$172:$E$172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ACC'!$A$173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ACC'!$B$173:$E$173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ACC'!$A$174</c:f>
              <c:strCache>
                <c:ptCount val="1"/>
                <c:pt idx="0">
                  <c:v>MÓVIL DE VEHÍCULO</c:v>
                </c:pt>
              </c:strCache>
            </c:strRef>
          </c:tx>
          <c:invertIfNegative val="0"/>
          <c:cat>
            <c:strRef>
              <c:f>'TIPOS DE ACC'!$B$163:$E$163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ACC'!$B$174:$E$174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06176"/>
        <c:axId val="29107712"/>
      </c:barChart>
      <c:catAx>
        <c:axId val="29106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107712"/>
        <c:crosses val="autoZero"/>
        <c:auto val="1"/>
        <c:lblAlgn val="ctr"/>
        <c:lblOffset val="100"/>
        <c:noMultiLvlLbl val="0"/>
      </c:catAx>
      <c:valAx>
        <c:axId val="2910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106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CONDUCTOR!$B$103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CONDUCTOR!$C$103:$F$103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CONDUCTOR!$B$104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CONDUCTOR!$C$104:$F$104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CONDUCTOR!$B$105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CONDUCTOR!$C$105:$F$105</c:f>
              <c:numCache>
                <c:formatCode>General</c:formatCode>
                <c:ptCount val="4"/>
                <c:pt idx="0">
                  <c:v>100</c:v>
                </c:pt>
                <c:pt idx="1">
                  <c:v>22</c:v>
                </c:pt>
                <c:pt idx="2">
                  <c:v>23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CONDUCTOR!$B$106</c:f>
              <c:strCache>
                <c:ptCount val="1"/>
                <c:pt idx="0">
                  <c:v>SE DESCONCOE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CONDUCTOR!$C$106:$F$106</c:f>
              <c:numCache>
                <c:formatCode>General</c:formatCode>
                <c:ptCount val="4"/>
                <c:pt idx="0">
                  <c:v>22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CONDUCTOR!$B$107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CONDUCTOR!$C$107:$F$107</c:f>
              <c:numCache>
                <c:formatCode>General</c:formatCode>
                <c:ptCount val="4"/>
                <c:pt idx="0">
                  <c:v>138</c:v>
                </c:pt>
                <c:pt idx="1">
                  <c:v>27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46016"/>
        <c:axId val="59447552"/>
      </c:barChart>
      <c:catAx>
        <c:axId val="59446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9447552"/>
        <c:crosses val="autoZero"/>
        <c:auto val="1"/>
        <c:lblAlgn val="ctr"/>
        <c:lblOffset val="100"/>
        <c:noMultiLvlLbl val="0"/>
      </c:catAx>
      <c:valAx>
        <c:axId val="5944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446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0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39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1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26/09/2016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828863" y="8143900"/>
            <a:ext cx="149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AGOSTO 2016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31 DE AGOSTO DEL  2016.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AGOSTO clasificadas por rangos de edades y género,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SIENDO UN TOTAL DE 891 DETENIDOS POR FALTAS ADMINISTRATIVAS Y 31  POR DELITOS DIVERSOS.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621157"/>
              </p:ext>
            </p:extLst>
          </p:nvPr>
        </p:nvGraphicFramePr>
        <p:xfrm>
          <a:off x="548680" y="5724128"/>
          <a:ext cx="5796645" cy="332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AGOSTO 2016.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872321"/>
              </p:ext>
            </p:extLst>
          </p:nvPr>
        </p:nvGraphicFramePr>
        <p:xfrm>
          <a:off x="-119063" y="2768204"/>
          <a:ext cx="7096127" cy="360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376490"/>
              </p:ext>
            </p:extLst>
          </p:nvPr>
        </p:nvGraphicFramePr>
        <p:xfrm>
          <a:off x="0" y="6572250"/>
          <a:ext cx="6858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0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464497"/>
              </p:ext>
            </p:extLst>
          </p:nvPr>
        </p:nvGraphicFramePr>
        <p:xfrm>
          <a:off x="116632" y="2267744"/>
          <a:ext cx="6624736" cy="517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138 accidentes con 28 lesionados, 0 muertes y 29</a:t>
            </a:r>
          </a:p>
          <a:p>
            <a:pPr algn="just"/>
            <a:r>
              <a:rPr lang="es-MX" sz="1000" b="1" u="sng" dirty="0" smtClean="0">
                <a:latin typeface="Arial" pitchFamily="34" charset="0"/>
                <a:cs typeface="Arial" pitchFamily="34" charset="0"/>
              </a:rPr>
              <a:t> detenidos puestos a disposición al M.P. por accidente vial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observados en el mes de AGOSTO</a:t>
            </a: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AGOSTO.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1° Arturo B. De La Garza.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2° Eloy Cavazos y San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M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ateo.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.                         3°Carr. Reynosa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y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Teófilo Salinas.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4° San Roque.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5° Acueducto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TJM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fmnr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714601"/>
              </p:ext>
            </p:extLst>
          </p:nvPr>
        </p:nvGraphicFramePr>
        <p:xfrm>
          <a:off x="188640" y="2195736"/>
          <a:ext cx="6383632" cy="423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76</Words>
  <Application>Microsoft Office PowerPoint</Application>
  <PresentationFormat>Presentación en pantalla (4:3)</PresentationFormat>
  <Paragraphs>75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coco</cp:lastModifiedBy>
  <cp:revision>327</cp:revision>
  <cp:lastPrinted>2013-04-09T01:32:33Z</cp:lastPrinted>
  <dcterms:created xsi:type="dcterms:W3CDTF">2013-05-04T00:53:54Z</dcterms:created>
  <dcterms:modified xsi:type="dcterms:W3CDTF">2016-09-26T17:44:08Z</dcterms:modified>
</cp:coreProperties>
</file>